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0" r:id="rId5"/>
    <p:sldId id="261" r:id="rId6"/>
    <p:sldId id="262" r:id="rId7"/>
    <p:sldId id="286" r:id="rId8"/>
    <p:sldId id="276" r:id="rId9"/>
    <p:sldId id="287" r:id="rId10"/>
    <p:sldId id="288" r:id="rId11"/>
    <p:sldId id="284" r:id="rId12"/>
    <p:sldId id="289" r:id="rId13"/>
    <p:sldId id="281" r:id="rId14"/>
    <p:sldId id="282" r:id="rId15"/>
    <p:sldId id="283" r:id="rId16"/>
    <p:sldId id="285" r:id="rId17"/>
  </p:sldIdLst>
  <p:sldSz cx="13004800" cy="9753600"/>
  <p:notesSz cx="6858000" cy="9144000"/>
  <p:defaultTextStyle>
    <a:defPPr>
      <a:defRPr lang="en-US"/>
    </a:defPPr>
    <a:lvl1pPr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1pPr>
    <a:lvl2pPr indent="2286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2pPr>
    <a:lvl3pPr indent="4572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3pPr>
    <a:lvl4pPr indent="6858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4pPr>
    <a:lvl5pPr indent="9144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5pPr>
    <a:lvl6pPr marL="22860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6pPr>
    <a:lvl7pPr marL="27432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7pPr>
    <a:lvl8pPr marL="32004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8pPr>
    <a:lvl9pPr marL="36576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A2D"/>
    <a:srgbClr val="800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80"/>
    <p:restoredTop sz="93148" autoAdjust="0"/>
  </p:normalViewPr>
  <p:slideViewPr>
    <p:cSldViewPr snapToGrid="0" snapToObjects="1">
      <p:cViewPr>
        <p:scale>
          <a:sx n="75" d="100"/>
          <a:sy n="75" d="100"/>
        </p:scale>
        <p:origin x="-424" y="5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A446-7ABB-9F46-AD86-761499B34988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A60AB-6786-FD4C-B05E-1BF6C1B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13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1" name="Shape 13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1965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B000E-5CC2-6442-B092-5FF55D9DA3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1058568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94" name="Shape 94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95" name="Shape 95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68EFC-8A44-FF46-B452-852612179F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210249"/>
      </p:ext>
    </p:extLst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19831-55F1-3F40-80EE-BC7DE84DB8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784466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4707A-73F6-CE45-97EB-4FCFB6E242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486409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B0C311-6758-D64C-80EF-77E5586FD4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790807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1FC345-FB0B-774C-969D-1A73666E52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964580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9FC54F-DAE0-A245-AE10-A57A9E9EA5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170911"/>
      </p:ext>
    </p:extLst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091DC2-7938-DA46-8CE0-6DCD1BFC43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228891"/>
      </p:ext>
    </p:extLst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D94347-1328-A946-B7EF-D3983603AC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71071"/>
      </p:ext>
    </p:extLst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4C4CE5-8953-7245-AC24-2A5DBCCEEA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388338"/>
      </p:ext>
    </p:extLst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7B2AC-1E1D-9141-935D-CDA924AEEC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120162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329620-B1E1-F94D-8DFD-C38EF495EF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847158"/>
      </p:ext>
    </p:extLst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ED9ED0-9BEF-024D-BB6B-229CF8EBAD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7963392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DCB774-008A-624C-BA67-FD5792F532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446274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660400" y="2019300"/>
            <a:ext cx="11684000" cy="671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ight" charset="0"/>
              </a:rPr>
              <a:t>Body Level One</a:t>
            </a:r>
          </a:p>
          <a:p>
            <a:pPr lvl="1"/>
            <a:r>
              <a:rPr lang="en-US" altLang="en-US">
                <a:sym typeface="Avenir Light" charset="0"/>
              </a:rPr>
              <a:t>Body Level Two</a:t>
            </a:r>
          </a:p>
          <a:p>
            <a:pPr lvl="2"/>
            <a:r>
              <a:rPr lang="en-US" altLang="en-US">
                <a:sym typeface="Avenir Light" charset="0"/>
              </a:rPr>
              <a:t>Body Level Three</a:t>
            </a:r>
          </a:p>
          <a:p>
            <a:pPr lvl="3"/>
            <a:r>
              <a:rPr lang="en-US" altLang="en-US">
                <a:sym typeface="Avenir Light" charset="0"/>
              </a:rPr>
              <a:t>Body Level Four</a:t>
            </a:r>
          </a:p>
          <a:p>
            <a:pPr lvl="4"/>
            <a:r>
              <a:rPr lang="en-US" altLang="en-US">
                <a:sym typeface="Avenir Light" charset="0"/>
              </a:rPr>
              <a:t>Body Level Five</a:t>
            </a:r>
          </a:p>
        </p:txBody>
      </p:sp>
      <p:sp>
        <p:nvSpPr>
          <p:cNvPr id="1028" name="Shape 4"/>
          <p:cNvSpPr>
            <a:spLocks noGrp="1"/>
          </p:cNvSpPr>
          <p:nvPr>
            <p:ph type="sldNum" sz="quarter" idx="2"/>
          </p:nvPr>
        </p:nvSpPr>
        <p:spPr bwMode="auto">
          <a:xfrm>
            <a:off x="6311900" y="9258300"/>
            <a:ext cx="3524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lvl1pPr algn="ctr" eaLnBrk="1">
              <a:defRPr sz="1800"/>
            </a:lvl1pPr>
          </a:lstStyle>
          <a:p>
            <a:fld id="{978C6BAA-7206-FC40-BC78-4F96E31E4AA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1pPr>
      <a:lvl2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2pPr>
      <a:lvl3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3pPr>
      <a:lvl4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4pPr>
      <a:lvl5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1pPr>
      <a:lvl2pPr marL="9398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2pPr>
      <a:lvl3pPr marL="14097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3pPr>
      <a:lvl4pPr marL="18796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4pPr>
      <a:lvl5pPr marL="23495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307975"/>
            <a:ext cx="1990725" cy="850900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6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320675"/>
            <a:ext cx="26558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7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320675"/>
            <a:ext cx="19573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43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63" y="371475"/>
            <a:ext cx="1957387" cy="723900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079" name="Shape 144"/>
          <p:cNvSpPr>
            <a:spLocks noChangeArrowheads="1"/>
          </p:cNvSpPr>
          <p:nvPr/>
        </p:nvSpPr>
        <p:spPr bwMode="auto">
          <a:xfrm>
            <a:off x="4297363" y="7810500"/>
            <a:ext cx="86518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3600">
                <a:latin typeface="Arial" charset="0"/>
                <a:sym typeface="Arial" charset="0"/>
              </a:rPr>
              <a:t>Temporal Ecology Lab, Harvard University</a:t>
            </a:r>
          </a:p>
        </p:txBody>
      </p:sp>
      <p:sp>
        <p:nvSpPr>
          <p:cNvPr id="3080" name="Shape 145"/>
          <p:cNvSpPr>
            <a:spLocks noChangeArrowheads="1"/>
          </p:cNvSpPr>
          <p:nvPr/>
        </p:nvSpPr>
        <p:spPr bwMode="auto">
          <a:xfrm>
            <a:off x="4810026" y="8457015"/>
            <a:ext cx="8053487" cy="116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eaLnBrk="1"/>
            <a:r>
              <a:rPr lang="en-US" altLang="en-US" sz="2300" dirty="0">
                <a:solidFill>
                  <a:srgbClr val="800E02"/>
                </a:solidFill>
              </a:rPr>
              <a:t>Cat Chamberlain, Graduate </a:t>
            </a:r>
            <a:r>
              <a:rPr lang="en-US" altLang="en-US" sz="2300" dirty="0" smtClean="0">
                <a:solidFill>
                  <a:srgbClr val="800E02"/>
                </a:solidFill>
              </a:rPr>
              <a:t>Student</a:t>
            </a:r>
            <a:endParaRPr lang="en-US" altLang="en-US" sz="2300" dirty="0" smtClean="0">
              <a:solidFill>
                <a:srgbClr val="800E02"/>
              </a:solidFill>
            </a:endParaRPr>
          </a:p>
          <a:p>
            <a:pPr algn="r" eaLnBrk="1"/>
            <a:r>
              <a:rPr lang="en-US" altLang="en-US" sz="2300" dirty="0" smtClean="0">
                <a:solidFill>
                  <a:srgbClr val="800E02"/>
                </a:solidFill>
              </a:rPr>
              <a:t>Suzanne </a:t>
            </a:r>
            <a:r>
              <a:rPr lang="en-US" altLang="en-US" sz="2300" dirty="0" err="1">
                <a:solidFill>
                  <a:srgbClr val="800E02"/>
                </a:solidFill>
              </a:rPr>
              <a:t>Mrozak</a:t>
            </a:r>
            <a:r>
              <a:rPr lang="en-US" altLang="en-US" sz="2300" dirty="0">
                <a:solidFill>
                  <a:srgbClr val="800E02"/>
                </a:solidFill>
              </a:rPr>
              <a:t>, Volunteer Coordinator</a:t>
            </a:r>
          </a:p>
          <a:p>
            <a:pPr algn="r" eaLnBrk="1"/>
            <a:r>
              <a:rPr lang="en-US" altLang="en-US" sz="2300" dirty="0">
                <a:solidFill>
                  <a:srgbClr val="800E02"/>
                </a:solidFill>
              </a:rPr>
              <a:t>Danny </a:t>
            </a:r>
            <a:r>
              <a:rPr lang="en-US" altLang="en-US" sz="2300" dirty="0" err="1">
                <a:solidFill>
                  <a:srgbClr val="800E02"/>
                </a:solidFill>
              </a:rPr>
              <a:t>Schissler</a:t>
            </a:r>
            <a:r>
              <a:rPr lang="en-US" altLang="en-US" sz="2300" dirty="0">
                <a:solidFill>
                  <a:srgbClr val="800E02"/>
                </a:solidFill>
              </a:rPr>
              <a:t>, </a:t>
            </a:r>
            <a:r>
              <a:rPr lang="en-US" altLang="en-US" sz="2300" dirty="0" smtClean="0">
                <a:solidFill>
                  <a:srgbClr val="800E02"/>
                </a:solidFill>
              </a:rPr>
              <a:t>Intern</a:t>
            </a:r>
            <a:endParaRPr lang="en-US" altLang="en-US" sz="2300" dirty="0">
              <a:solidFill>
                <a:srgbClr val="800E0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3683" y="4042700"/>
            <a:ext cx="7257435" cy="1456809"/>
          </a:xfrm>
          <a:prstGeom prst="rect">
            <a:avLst/>
          </a:prstGeom>
          <a:solidFill>
            <a:srgbClr val="547A2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pyrus" charset="0"/>
                <a:ea typeface="Papyrus" charset="0"/>
                <a:cs typeface="Papyrus" charset="0"/>
                <a:sym typeface="Avenir Light"/>
              </a:rPr>
              <a:t>Tree</a:t>
            </a:r>
            <a:r>
              <a:rPr kumimoji="0" lang="en-US" sz="48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pyrus" charset="0"/>
                <a:ea typeface="Papyrus" charset="0"/>
                <a:cs typeface="Papyrus" charset="0"/>
                <a:sym typeface="Avenir Light"/>
              </a:rPr>
              <a:t> S</a:t>
            </a: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pyrus" charset="0"/>
                <a:ea typeface="Papyrus" charset="0"/>
                <a:cs typeface="Papyrus" charset="0"/>
                <a:sym typeface="Avenir Light"/>
              </a:rPr>
              <a:t>potters 2016 Review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Papyrus" charset="0"/>
                <a:ea typeface="Papyrus" charset="0"/>
                <a:cs typeface="Papyrus" charset="0"/>
                <a:sym typeface="Avenir Light"/>
              </a:rPr>
              <a:t>Arnold Arboretum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apyrus" charset="0"/>
              <a:ea typeface="Papyrus" charset="0"/>
              <a:cs typeface="Papyrus" charset="0"/>
              <a:sym typeface="Avenir Ligh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60" y="1750141"/>
            <a:ext cx="9219381" cy="7375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380" y="570076"/>
            <a:ext cx="1106694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Another dataset from USA-NPN I investigated</a:t>
            </a:r>
            <a:r>
              <a:rPr kumimoji="0" lang="is-I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…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9572286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27101357381_dbbe176b16_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96" y="4734232"/>
            <a:ext cx="5979788" cy="478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1748" name="27460114451_d79020eb59_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0" y="417219"/>
            <a:ext cx="6439946" cy="515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13343" r="5708" b="34375"/>
          <a:stretch/>
        </p:blipFill>
        <p:spPr>
          <a:xfrm rot="10800000" flipH="1" flipV="1">
            <a:off x="1190933" y="909227"/>
            <a:ext cx="10622935" cy="819298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tile tx="1905000" ty="-508000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142" y="698090"/>
            <a:ext cx="11684000" cy="14224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800E02"/>
                </a:solidFill>
              </a:rPr>
              <a:t>Future goals and plans</a:t>
            </a:r>
            <a:endParaRPr lang="en-US" sz="5400" b="1" dirty="0">
              <a:solidFill>
                <a:srgbClr val="800E0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8387" y="2440012"/>
            <a:ext cx="9055510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7429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venir Light"/>
              </a:rPr>
              <a:t>Picture Post – Crowdsourcing and Time lapse video</a:t>
            </a:r>
          </a:p>
          <a:p>
            <a:pPr marL="742950" marR="0" indent="-7429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New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 Beech Tree</a:t>
            </a:r>
          </a:p>
          <a:p>
            <a:pPr marL="742950" marR="0" indent="-7429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venir Light"/>
              </a:rPr>
              <a:t>New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venir Light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venir Light"/>
              </a:rPr>
              <a:t>Phenophase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venir Light"/>
              </a:rPr>
              <a:t> Guides</a:t>
            </a:r>
          </a:p>
          <a:p>
            <a:pPr marL="742950" marR="0" indent="-7429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More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 outreach and attempt to integrate other more ages 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– e.g. 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Sprouts program?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575832317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27347150352_9a80c92288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4878388"/>
            <a:ext cx="6502400" cy="4876800"/>
          </a:xfrm>
        </p:spPr>
      </p:pic>
      <p:pic>
        <p:nvPicPr>
          <p:cNvPr id="28674" name="27074521002_c0be31e5a0_o.jpg"/>
          <p:cNvPicPr>
            <a:picLocks noGrp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502400" cy="4876800"/>
          </a:xfrm>
        </p:spPr>
      </p:pic>
      <p:sp>
        <p:nvSpPr>
          <p:cNvPr id="243" name="Shape 243"/>
          <p:cNvSpPr/>
          <p:nvPr/>
        </p:nvSpPr>
        <p:spPr>
          <a:xfrm>
            <a:off x="6832600" y="1714500"/>
            <a:ext cx="58420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effectLst>
                  <a:outerShdw blurRad="12700" dist="12700" dir="8040000" rotWithShape="0">
                    <a:srgbClr val="FFFFFF"/>
                  </a:outerShdw>
                </a:effectLst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>
                <a:latin typeface="+mn-lt"/>
                <a:ea typeface="+mn-ea"/>
                <a:cs typeface="+mn-cs"/>
                <a:sym typeface="Avenir Light"/>
              </a:rPr>
              <a:t>Photographs from our flickr site</a:t>
            </a:r>
          </a:p>
        </p:txBody>
      </p:sp>
      <p:sp>
        <p:nvSpPr>
          <p:cNvPr id="28676" name="Shape 244"/>
          <p:cNvSpPr>
            <a:spLocks noChangeArrowheads="1"/>
          </p:cNvSpPr>
          <p:nvPr/>
        </p:nvSpPr>
        <p:spPr bwMode="auto">
          <a:xfrm>
            <a:off x="-47625" y="7107238"/>
            <a:ext cx="65976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1800"/>
              <a:t>https://www.flickr.com/groups/arnold_arboretum_tree_spotters/</a:t>
            </a:r>
          </a:p>
        </p:txBody>
      </p:sp>
      <p:sp>
        <p:nvSpPr>
          <p:cNvPr id="28677" name="Shape 245"/>
          <p:cNvSpPr>
            <a:spLocks noChangeArrowheads="1"/>
          </p:cNvSpPr>
          <p:nvPr/>
        </p:nvSpPr>
        <p:spPr bwMode="auto">
          <a:xfrm>
            <a:off x="10248900" y="9180513"/>
            <a:ext cx="2697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American Beech</a:t>
            </a:r>
          </a:p>
        </p:txBody>
      </p:sp>
      <p:sp>
        <p:nvSpPr>
          <p:cNvPr id="28678" name="Shape 246"/>
          <p:cNvSpPr>
            <a:spLocks noChangeArrowheads="1"/>
          </p:cNvSpPr>
          <p:nvPr/>
        </p:nvSpPr>
        <p:spPr bwMode="auto">
          <a:xfrm>
            <a:off x="3614738" y="4294188"/>
            <a:ext cx="2873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Shagbark Hickory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24097839779_9c85ef60ec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0"/>
            <a:ext cx="6502400" cy="4876800"/>
          </a:xfrm>
        </p:spPr>
      </p:pic>
      <p:pic>
        <p:nvPicPr>
          <p:cNvPr id="29698" name="24520244585_bce2aaa349_z.jpg"/>
          <p:cNvPicPr>
            <a:picLocks noGrp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4876800"/>
            <a:ext cx="6502400" cy="4876800"/>
          </a:xfrm>
        </p:spPr>
      </p:pic>
      <p:pic>
        <p:nvPicPr>
          <p:cNvPr id="29699" name="25528352185_f2de3eee3b_o.jp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700" name="Shape 251"/>
          <p:cNvSpPr>
            <a:spLocks noChangeArrowheads="1"/>
          </p:cNvSpPr>
          <p:nvPr/>
        </p:nvSpPr>
        <p:spPr bwMode="auto">
          <a:xfrm>
            <a:off x="4135438" y="6789738"/>
            <a:ext cx="22828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400"/>
              <a:t>Yellow </a:t>
            </a:r>
            <a:r>
              <a:rPr lang="en-US" altLang="en-US" sz="2600"/>
              <a:t>Buckeye</a:t>
            </a:r>
          </a:p>
        </p:txBody>
      </p:sp>
      <p:sp>
        <p:nvSpPr>
          <p:cNvPr id="29701" name="Shape 252"/>
          <p:cNvSpPr>
            <a:spLocks noChangeArrowheads="1"/>
          </p:cNvSpPr>
          <p:nvPr/>
        </p:nvSpPr>
        <p:spPr bwMode="auto">
          <a:xfrm>
            <a:off x="11258550" y="4084638"/>
            <a:ext cx="1774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River Birch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27374706891_14f92b361d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502400" cy="4876800"/>
          </a:xfrm>
        </p:spPr>
      </p:pic>
      <p:pic>
        <p:nvPicPr>
          <p:cNvPr id="30722" name="25437939251_2e691a0d52_o.jpg"/>
          <p:cNvPicPr>
            <a:picLocks noGrp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878388"/>
            <a:ext cx="6502400" cy="4876800"/>
          </a:xfrm>
        </p:spPr>
      </p:pic>
      <p:pic>
        <p:nvPicPr>
          <p:cNvPr id="30723" name="27101357581_7c5328a68c_o.jp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0"/>
            <a:ext cx="6502400" cy="9753600"/>
          </a:xfrm>
        </p:spPr>
      </p:pic>
      <p:sp>
        <p:nvSpPr>
          <p:cNvPr id="30724" name="Shape 257"/>
          <p:cNvSpPr>
            <a:spLocks noChangeArrowheads="1"/>
          </p:cNvSpPr>
          <p:nvPr/>
        </p:nvSpPr>
        <p:spPr bwMode="auto">
          <a:xfrm>
            <a:off x="6605588" y="9147175"/>
            <a:ext cx="3309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American Basswood</a:t>
            </a:r>
          </a:p>
        </p:txBody>
      </p:sp>
      <p:sp>
        <p:nvSpPr>
          <p:cNvPr id="30725" name="Shape 258"/>
          <p:cNvSpPr>
            <a:spLocks noChangeArrowheads="1"/>
          </p:cNvSpPr>
          <p:nvPr/>
        </p:nvSpPr>
        <p:spPr bwMode="auto">
          <a:xfrm>
            <a:off x="3165475" y="6858000"/>
            <a:ext cx="199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Yellow Birch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hape 266"/>
          <p:cNvSpPr>
            <a:spLocks noGrp="1"/>
          </p:cNvSpPr>
          <p:nvPr>
            <p:ph type="body" idx="14"/>
          </p:nvPr>
        </p:nvSpPr>
        <p:spPr>
          <a:xfrm>
            <a:off x="896938" y="927100"/>
            <a:ext cx="11210925" cy="15494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4200"/>
              <a:t>Thank you, Volunteers, for being so dedicated.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4200"/>
              <a:t>There is no way we could do this without you.</a:t>
            </a:r>
          </a:p>
        </p:txBody>
      </p:sp>
      <p:pic>
        <p:nvPicPr>
          <p:cNvPr id="32770" name="A flava.jpg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3575050"/>
            <a:ext cx="13096875" cy="6178550"/>
          </a:xfrm>
        </p:spPr>
      </p:pic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ChangeArrowheads="1"/>
          </p:cNvSpPr>
          <p:nvPr/>
        </p:nvSpPr>
        <p:spPr bwMode="auto">
          <a:xfrm>
            <a:off x="4391025" y="596900"/>
            <a:ext cx="4222750" cy="939800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effectLst>
                  <a:outerShdw blurRad="12700" dist="12700" dir="8040000" rotWithShape="0">
                    <a:srgbClr val="585752">
                      <a:alpha val="45000"/>
                    </a:srgbClr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/>
              <a:t>OVERVIEW</a:t>
            </a:r>
          </a:p>
        </p:txBody>
      </p:sp>
      <p:sp>
        <p:nvSpPr>
          <p:cNvPr id="148" name="Shape 148"/>
          <p:cNvSpPr>
            <a:spLocks noChangeShapeType="1"/>
          </p:cNvSpPr>
          <p:nvPr/>
        </p:nvSpPr>
        <p:spPr bwMode="auto">
          <a:xfrm>
            <a:off x="769938" y="1735138"/>
            <a:ext cx="11464925" cy="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149" name="Shape 149"/>
          <p:cNvSpPr/>
          <p:nvPr/>
        </p:nvSpPr>
        <p:spPr>
          <a:xfrm>
            <a:off x="1381125" y="2087563"/>
            <a:ext cx="8169275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The Tree Spotter Story</a:t>
            </a: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Our Volunteers</a:t>
            </a:r>
          </a:p>
          <a:p>
            <a:pPr marL="992011" lvl="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The Numbers</a:t>
            </a: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Graphs and </a:t>
            </a:r>
            <a:r>
              <a:rPr sz="3000" kern="0" dirty="0" smtClea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Figures</a:t>
            </a:r>
            <a:endParaRPr lang="en-US" sz="3000" kern="0" dirty="0" smtClean="0">
              <a:effectLst>
                <a:outerShdw blurRad="12700" dist="25400" dir="8160000" rotWithShape="0">
                  <a:srgbClr val="000000"/>
                </a:outerShdw>
              </a:effectLst>
              <a:latin typeface="Avenir Black"/>
              <a:ea typeface="Avenir Black"/>
              <a:cs typeface="Avenir Black"/>
              <a:sym typeface="Avenir Black"/>
            </a:endParaRP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3000" kern="0" dirty="0" smtClea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Future Plans</a:t>
            </a:r>
            <a:endParaRPr sz="3000" kern="0" dirty="0">
              <a:effectLst>
                <a:outerShdw blurRad="12700" dist="25400" dir="8160000" rotWithShape="0">
                  <a:srgbClr val="000000"/>
                </a:outerShdw>
              </a:effectLst>
              <a:latin typeface="Avenir Black"/>
              <a:ea typeface="Avenir Black"/>
              <a:cs typeface="Avenir Black"/>
              <a:sym typeface="Avenir Black"/>
            </a:endParaRP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Photos</a:t>
            </a: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 smtClea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THANK </a:t>
            </a: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YOU!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A flava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2" name="Shape 1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Our Story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half" idx="1"/>
          </p:nvPr>
        </p:nvSpPr>
        <p:spPr>
          <a:xfrm>
            <a:off x="660400" y="1751013"/>
            <a:ext cx="5080000" cy="7126287"/>
          </a:xfrm>
        </p:spPr>
        <p:txBody>
          <a:bodyPr>
            <a:normAutofit/>
          </a:bodyPr>
          <a:lstStyle/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The Tree Spotters Citizen Science Program </a:t>
            </a:r>
            <a:r>
              <a:rPr sz="2220" dirty="0" smtClean="0">
                <a:sym typeface="Avenir Light"/>
              </a:rPr>
              <a:t>started</a:t>
            </a:r>
            <a:r>
              <a:rPr lang="en-US" sz="2220" dirty="0" smtClean="0">
                <a:sym typeface="Avenir Light"/>
              </a:rPr>
              <a:t> nearly two years </a:t>
            </a:r>
            <a:r>
              <a:rPr sz="2220" dirty="0" smtClean="0">
                <a:sym typeface="Avenir Light"/>
              </a:rPr>
              <a:t>ago </a:t>
            </a:r>
            <a:r>
              <a:rPr sz="2220" dirty="0">
                <a:sym typeface="Avenir Light"/>
              </a:rPr>
              <a:t>through Lizzie Wolkovich’s Temporal Ecology Lab.</a:t>
            </a:r>
          </a:p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The first meeting for the project was held March 25, 2015.</a:t>
            </a:r>
          </a:p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The aim of the project is to work with local citizen scientists and collect phenological observations for 55 individual trees throughout the arboretum.</a:t>
            </a:r>
          </a:p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Volunteers record observations for 11 different phenophases in Nature’s Notebook, an online portal system through the USA National Phenology Network (NPN).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26708810251_570de67feb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1" name="Shape 16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Our Volunteers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26923232085_8c6006256f_z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4" name="Shape 1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The numbers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half" idx="1"/>
          </p:nvPr>
        </p:nvSpPr>
        <p:spPr>
          <a:xfrm>
            <a:off x="660400" y="1884363"/>
            <a:ext cx="5080000" cy="6992937"/>
          </a:xfrm>
        </p:spPr>
        <p:txBody>
          <a:bodyPr>
            <a:normAutofit/>
          </a:bodyPr>
          <a:lstStyle/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The first training session was held May 17, 2015.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So far, there have been </a:t>
            </a:r>
            <a:r>
              <a:rPr sz="2010" dirty="0" smtClean="0">
                <a:sym typeface="Avenir Light"/>
              </a:rPr>
              <a:t>1</a:t>
            </a:r>
            <a:r>
              <a:rPr lang="en-US" sz="2010" dirty="0" smtClean="0">
                <a:sym typeface="Avenir Light"/>
              </a:rPr>
              <a:t>96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individuals in the local community trained to Tree Spot.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Of those </a:t>
            </a:r>
            <a:r>
              <a:rPr sz="2010" dirty="0" smtClean="0">
                <a:sym typeface="Avenir Light"/>
              </a:rPr>
              <a:t>1</a:t>
            </a:r>
            <a:r>
              <a:rPr lang="en-US" sz="2010" dirty="0" smtClean="0">
                <a:sym typeface="Avenir Light"/>
              </a:rPr>
              <a:t>96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trained, </a:t>
            </a:r>
            <a:r>
              <a:rPr lang="en-US" sz="2010" dirty="0" smtClean="0">
                <a:sym typeface="Avenir Light"/>
              </a:rPr>
              <a:t>64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observers are still active today, which gives us a retention rate of </a:t>
            </a:r>
            <a:r>
              <a:rPr sz="2010" dirty="0" smtClean="0">
                <a:solidFill>
                  <a:schemeClr val="accent5"/>
                </a:solidFill>
                <a:sym typeface="Avenir Light"/>
              </a:rPr>
              <a:t>3</a:t>
            </a:r>
            <a:r>
              <a:rPr lang="en-US" sz="2010" dirty="0" smtClean="0">
                <a:solidFill>
                  <a:schemeClr val="accent5"/>
                </a:solidFill>
                <a:sym typeface="Avenir Light"/>
              </a:rPr>
              <a:t>2.65</a:t>
            </a:r>
            <a:r>
              <a:rPr sz="2010" dirty="0" smtClean="0">
                <a:solidFill>
                  <a:schemeClr val="accent5"/>
                </a:solidFill>
                <a:sym typeface="Avenir Light"/>
              </a:rPr>
              <a:t>%! </a:t>
            </a:r>
            <a:endParaRPr sz="2010" dirty="0">
              <a:solidFill>
                <a:schemeClr val="accent5"/>
              </a:solidFill>
              <a:sym typeface="Avenir Light"/>
            </a:endParaRP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The NPN recommends striving for a retention rate of </a:t>
            </a:r>
            <a:r>
              <a:rPr sz="2010" dirty="0">
                <a:solidFill>
                  <a:schemeClr val="accent5"/>
                </a:solidFill>
                <a:sym typeface="Avenir Light"/>
              </a:rPr>
              <a:t>20%.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 smtClean="0">
                <a:sym typeface="Avenir Light"/>
              </a:rPr>
              <a:t>1</a:t>
            </a:r>
            <a:r>
              <a:rPr lang="en-US" sz="2010" dirty="0" smtClean="0">
                <a:sym typeface="Avenir Light"/>
              </a:rPr>
              <a:t>69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Tree Spotter volunteers have registered accounts on the Nature’s Notebook website, giving us a success rate of </a:t>
            </a:r>
            <a:r>
              <a:rPr lang="en-US" sz="2010" dirty="0" smtClean="0">
                <a:solidFill>
                  <a:schemeClr val="accent5"/>
                </a:solidFill>
                <a:sym typeface="Avenir Light"/>
              </a:rPr>
              <a:t>37.87</a:t>
            </a:r>
            <a:r>
              <a:rPr sz="2010" dirty="0" smtClean="0">
                <a:solidFill>
                  <a:schemeClr val="accent5"/>
                </a:solidFill>
                <a:sym typeface="Avenir Light"/>
              </a:rPr>
              <a:t>%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of users who have completely signed up and been trained. 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We are SO pleased with our volunteers!! Thank you!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06" y="1765300"/>
            <a:ext cx="9566788" cy="6833420"/>
          </a:xfrm>
          <a:prstGeom prst="rect">
            <a:avLst/>
          </a:prstGeom>
        </p:spPr>
      </p:pic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660400" y="342900"/>
            <a:ext cx="11684000" cy="1422400"/>
          </a:xfrm>
        </p:spPr>
        <p:txBody>
          <a:bodyPr/>
          <a:lstStyle>
            <a:lvl1pPr algn="ctr" defTabSz="496570">
              <a:defRPr sz="3825" spc="612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Total observations and observers per tree this year</a:t>
            </a:r>
          </a:p>
        </p:txBody>
      </p:sp>
      <p:sp>
        <p:nvSpPr>
          <p:cNvPr id="170" name="Shape 170"/>
          <p:cNvSpPr/>
          <p:nvPr/>
        </p:nvSpPr>
        <p:spPr>
          <a:xfrm>
            <a:off x="2388422" y="6752123"/>
            <a:ext cx="717550" cy="1203325"/>
          </a:xfrm>
          <a:prstGeom prst="ellipse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kern="0" cap="all" spc="384"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171" name="Shape 171"/>
          <p:cNvSpPr/>
          <p:nvPr/>
        </p:nvSpPr>
        <p:spPr>
          <a:xfrm flipH="1">
            <a:off x="3105972" y="7318629"/>
            <a:ext cx="1719262" cy="0"/>
          </a:xfrm>
          <a:prstGeom prst="line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kern="0" cap="all" spc="384">
              <a:solidFill>
                <a:schemeClr val="accent2">
                  <a:satOff val="44164"/>
                  <a:lumOff val="14231"/>
                </a:schemeClr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4825234" y="6937629"/>
            <a:ext cx="4052887" cy="762000"/>
          </a:xfrm>
          <a:prstGeom prst="rect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chemeClr val="accent5">
                    <a:lumOff val="7000"/>
                  </a:schemeClr>
                </a:solidFill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 dirty="0">
                <a:latin typeface="+mn-lt"/>
                <a:ea typeface="+mn-ea"/>
                <a:cs typeface="+mn-cs"/>
                <a:sym typeface="Avenir Light"/>
              </a:rPr>
              <a:t>The oaks have the fewest number of observations and observers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Total number of observers for each species</a:t>
            </a:r>
            <a:endParaRPr lang="en-US" dirty="0"/>
          </a:p>
        </p:txBody>
      </p:sp>
      <p:pic>
        <p:nvPicPr>
          <p:cNvPr id="5" name="Picture 4" descr="observers_spec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1913466"/>
            <a:ext cx="11971866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0653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2016-05-22 12.57.34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795000" y="-6350000"/>
            <a:ext cx="41452800" cy="3108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4464"/>
                  </a:srgbClr>
                </a:solidFill>
              </a14:hiddenFill>
            </a:ext>
          </a:extLst>
        </p:spPr>
      </p:pic>
      <p:sp>
        <p:nvSpPr>
          <p:cNvPr id="216" name="Shape 216"/>
          <p:cNvSpPr/>
          <p:nvPr/>
        </p:nvSpPr>
        <p:spPr>
          <a:xfrm>
            <a:off x="2372263" y="3471287"/>
            <a:ext cx="8260275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As of </a:t>
            </a:r>
            <a:r>
              <a:rPr lang="en-US"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Thursday</a:t>
            </a:r>
            <a:r>
              <a:rPr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, </a:t>
            </a:r>
            <a:r>
              <a:rPr lang="en-US"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December</a:t>
            </a:r>
            <a:r>
              <a:rPr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 1, </a:t>
            </a: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2016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Tree Spotters have recorded…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 sz="5600">
                <a:solidFill>
                  <a:schemeClr val="accent5">
                    <a:hueOff val="-145714"/>
                    <a:satOff val="-8275"/>
                    <a:lumOff val="-14568"/>
                  </a:schemeClr>
                </a:solidFill>
              </a:defRPr>
            </a:pPr>
            <a:r>
              <a:rPr lang="en-US" sz="5600" kern="0" dirty="0" smtClean="0">
                <a:solidFill>
                  <a:schemeClr val="accent5">
                    <a:hueOff val="-145714"/>
                    <a:satOff val="-8275"/>
                    <a:lumOff val="-14568"/>
                  </a:schemeClr>
                </a:solidFill>
                <a:latin typeface="+mn-lt"/>
                <a:ea typeface="+mn-ea"/>
                <a:cs typeface="+mn-cs"/>
                <a:sym typeface="Avenir Light"/>
              </a:rPr>
              <a:t>65,191</a:t>
            </a:r>
            <a:r>
              <a:rPr sz="5600" kern="0" dirty="0" smtClean="0">
                <a:solidFill>
                  <a:schemeClr val="accent5">
                    <a:hueOff val="-145714"/>
                    <a:satOff val="-8275"/>
                    <a:lumOff val="-14568"/>
                  </a:schemeClr>
                </a:solidFill>
                <a:latin typeface="+mn-lt"/>
                <a:ea typeface="+mn-ea"/>
                <a:cs typeface="+mn-cs"/>
                <a:sym typeface="Avenir Light"/>
              </a:rPr>
              <a:t> </a:t>
            </a:r>
            <a:endParaRPr sz="5600" kern="0" dirty="0">
              <a:solidFill>
                <a:schemeClr val="accent5">
                  <a:hueOff val="-145714"/>
                  <a:satOff val="-8275"/>
                  <a:lumOff val="-14568"/>
                </a:schemeClr>
              </a:solidFill>
              <a:latin typeface="+mn-lt"/>
              <a:ea typeface="+mn-ea"/>
              <a:cs typeface="+mn-cs"/>
              <a:sym typeface="Avenir Light"/>
            </a:endParaRP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observations in Nature’s Notebook!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00354" y="7040907"/>
            <a:ext cx="1060409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  <a:sym typeface="Avenir Light"/>
              </a:rPr>
              <a:t>The Appalachian Trail Conservancy has recorded only 45,329 observations in that same timeframe. </a:t>
            </a: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 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4" y="968476"/>
            <a:ext cx="11094721" cy="79248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9231" y="250331"/>
            <a:ext cx="900278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+mn-lt"/>
                <a:ea typeface="+mn-ea"/>
                <a:cs typeface="+mn-cs"/>
                <a:sym typeface="Avenir Light"/>
              </a:rPr>
              <a:t>You have all helped me with my work</a:t>
            </a:r>
            <a:r>
              <a:rPr lang="is-IS" dirty="0" smtClean="0">
                <a:latin typeface="+mn-lt"/>
                <a:ea typeface="+mn-ea"/>
                <a:cs typeface="+mn-cs"/>
                <a:sym typeface="Avenir Light"/>
              </a:rPr>
              <a:t>…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5185784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393</Words>
  <Application>Microsoft Macintosh PowerPoint</Application>
  <PresentationFormat>Custom</PresentationFormat>
  <Paragraphs>52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New_Template1</vt:lpstr>
      <vt:lpstr>PowerPoint Presentation</vt:lpstr>
      <vt:lpstr>PowerPoint Presentation</vt:lpstr>
      <vt:lpstr>Our Story</vt:lpstr>
      <vt:lpstr>Our Volunteers</vt:lpstr>
      <vt:lpstr>The numbers</vt:lpstr>
      <vt:lpstr>Total observations and observers per tree this year</vt:lpstr>
      <vt:lpstr>Total number of observers for each species</vt:lpstr>
      <vt:lpstr>PowerPoint Presentation</vt:lpstr>
      <vt:lpstr>PowerPoint Presentation</vt:lpstr>
      <vt:lpstr>PowerPoint Presentation</vt:lpstr>
      <vt:lpstr>PowerPoint Presentation</vt:lpstr>
      <vt:lpstr>Future goals and plans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Catherine Chamberlain</cp:lastModifiedBy>
  <cp:revision>13</cp:revision>
  <cp:lastPrinted>2016-07-25T15:06:54Z</cp:lastPrinted>
  <dcterms:modified xsi:type="dcterms:W3CDTF">2016-12-02T17:53:30Z</dcterms:modified>
  <cp:category/>
</cp:coreProperties>
</file>